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46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91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857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307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471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29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596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35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61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0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134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9ADB-6AE4-40C6-80BF-8302331382EC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ED79-EC8A-49BD-9E60-F855C867DA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09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08478" y="365125"/>
            <a:ext cx="2210937" cy="53562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677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الأدوات</a:t>
            </a:r>
          </a:p>
          <a:p>
            <a:pPr marL="0" indent="0" algn="ctr">
              <a:buNone/>
            </a:pPr>
            <a:r>
              <a:rPr lang="ar-SA" sz="2000" dirty="0"/>
              <a:t>تتكون أدوات اللاعب من </a:t>
            </a:r>
            <a:r>
              <a:rPr lang="ar-SA" sz="2000" dirty="0" err="1"/>
              <a:t>فانيلة</a:t>
            </a:r>
            <a:r>
              <a:rPr lang="ar-SA" sz="2000" dirty="0"/>
              <a:t> وشورت وجوارب (متماثلة) وحذاء رياضي.</a:t>
            </a:r>
          </a:p>
          <a:p>
            <a:pPr marL="0" indent="0" algn="ctr">
              <a:buNone/>
            </a:pPr>
            <a:r>
              <a:rPr lang="ar-SA" sz="2000" dirty="0"/>
              <a:t>يجب أن يكون لون وتصميم الفانيلات والشورتات والجوارب موحداً </a:t>
            </a:r>
            <a:r>
              <a:rPr lang="ar-SA" sz="2000" dirty="0" smtClean="0"/>
              <a:t>للفريق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ماعدا اللاعب الحر) ويجب أن تكون الملابس نظيفة.</a:t>
            </a:r>
          </a:p>
          <a:p>
            <a:pPr marL="0" indent="0" algn="ctr">
              <a:buNone/>
            </a:pPr>
            <a:r>
              <a:rPr lang="ar-SA" sz="2000" dirty="0"/>
              <a:t>يجب أن تكون الأحذية خفيفة ومرنة وذات نعل مطاطي أو مركب </a:t>
            </a:r>
            <a:r>
              <a:rPr lang="ar-SA" sz="2000" dirty="0" smtClean="0"/>
              <a:t>بدون</a:t>
            </a:r>
            <a:r>
              <a:rPr lang="ar-IQ" sz="2000" dirty="0" smtClean="0"/>
              <a:t> </a:t>
            </a:r>
            <a:r>
              <a:rPr lang="ar-SA" sz="2000" dirty="0" smtClean="0"/>
              <a:t>كعوب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/>
              <a:t>يجب أن ترقم فانيلات اللاعبين من 1 إلى 20</a:t>
            </a:r>
          </a:p>
          <a:p>
            <a:pPr marL="0" indent="0" algn="ctr">
              <a:buNone/>
            </a:pPr>
            <a:r>
              <a:rPr lang="ar-SA" sz="2000" b="1" dirty="0"/>
              <a:t>في مسابقات الاتحاد الدولي للكرة الطائرة العالمية والرسمية للكبار حيث </a:t>
            </a:r>
            <a:r>
              <a:rPr lang="ar-SA" sz="2000" b="1" dirty="0" smtClean="0"/>
              <a:t>عدد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اللاعبين </a:t>
            </a:r>
            <a:r>
              <a:rPr lang="ar-SA" sz="2000" b="1" dirty="0"/>
              <a:t>المشاركين يكون كبير يمكن زيادة أرقام الفانيلات.</a:t>
            </a:r>
          </a:p>
          <a:p>
            <a:pPr marL="0" indent="0" algn="ctr">
              <a:buNone/>
            </a:pPr>
            <a:r>
              <a:rPr lang="ar-SA" sz="2000" dirty="0"/>
              <a:t>يجب أن يوضع الرقم على </a:t>
            </a:r>
            <a:r>
              <a:rPr lang="ar-SA" sz="2000" dirty="0" err="1"/>
              <a:t>الفانيلة</a:t>
            </a:r>
            <a:r>
              <a:rPr lang="ar-SA" sz="2000" dirty="0"/>
              <a:t> في المنتصف من الأمام ومن الخلف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ويجب </a:t>
            </a:r>
            <a:r>
              <a:rPr lang="ar-SA" sz="2000" dirty="0"/>
              <a:t>أن يكون لون ووضوح الأرقام متباينا مع لون ووضوح </a:t>
            </a:r>
            <a:r>
              <a:rPr lang="ar-SA" sz="2000" dirty="0" smtClean="0"/>
              <a:t>الفانيلات</a:t>
            </a:r>
            <a:r>
              <a:rPr lang="ar-IQ" sz="2000" dirty="0" smtClean="0"/>
              <a:t> </a:t>
            </a:r>
            <a:r>
              <a:rPr lang="ar-SA" sz="2000" dirty="0" smtClean="0"/>
              <a:t>يجب </a:t>
            </a:r>
            <a:r>
              <a:rPr lang="ar-SA" sz="2000" dirty="0"/>
              <a:t>أن لا يقل </a:t>
            </a:r>
            <a:r>
              <a:rPr lang="ar-SA" sz="2000" dirty="0" err="1"/>
              <a:t>إرتفاع</a:t>
            </a:r>
            <a:r>
              <a:rPr lang="ar-SA" sz="2000" dirty="0"/>
              <a:t> الرقم عن 15 سم على الصدر وأن لا يقل </a:t>
            </a:r>
            <a:r>
              <a:rPr lang="ar-SA" sz="2000" dirty="0" err="1"/>
              <a:t>الإرتفاع</a:t>
            </a:r>
            <a:r>
              <a:rPr lang="ar-SA" sz="2000" dirty="0"/>
              <a:t> </a:t>
            </a:r>
            <a:r>
              <a:rPr lang="ar-SA" sz="2000" dirty="0" smtClean="0"/>
              <a:t>عن</a:t>
            </a:r>
            <a:r>
              <a:rPr lang="ar-IQ" sz="2000" dirty="0" smtClean="0"/>
              <a:t> </a:t>
            </a:r>
            <a:r>
              <a:rPr lang="ar-SA" sz="2000" dirty="0" smtClean="0"/>
              <a:t>20 </a:t>
            </a:r>
            <a:r>
              <a:rPr lang="ar-SA" sz="2000" dirty="0"/>
              <a:t>سم على الظهر، ويكون عرض الشريط المكون للأرقام 2سم كحد أدنى</a:t>
            </a:r>
            <a:r>
              <a:rPr lang="ar-SA" sz="2000" dirty="0" smtClean="0"/>
              <a:t>.</a:t>
            </a:r>
            <a:r>
              <a:rPr lang="ar-IQ" sz="2000" dirty="0" smtClean="0"/>
              <a:t> </a:t>
            </a:r>
            <a:r>
              <a:rPr lang="ar-SA" sz="2000" dirty="0" smtClean="0"/>
              <a:t>يجب </a:t>
            </a:r>
            <a:r>
              <a:rPr lang="ar-SA" sz="2000" dirty="0"/>
              <a:t>أن يكون على </a:t>
            </a:r>
            <a:r>
              <a:rPr lang="ar-SA" sz="2000" dirty="0" err="1"/>
              <a:t>فانيلة</a:t>
            </a:r>
            <a:r>
              <a:rPr lang="ar-SA" sz="2000" dirty="0"/>
              <a:t> رئيس الفريق شريط بقياس </a:t>
            </a:r>
            <a:r>
              <a:rPr lang="ar-SA" sz="2000" dirty="0" smtClean="0"/>
              <a:t>8</a:t>
            </a:r>
            <a:r>
              <a:rPr lang="ar-IQ" sz="2000" dirty="0" smtClean="0"/>
              <a:t> </a:t>
            </a:r>
            <a:r>
              <a:rPr lang="ar-SA" sz="2000" dirty="0" smtClean="0"/>
              <a:t>على </a:t>
            </a:r>
            <a:r>
              <a:rPr lang="ar-SA" sz="2000" dirty="0"/>
              <a:t>الصدر</a:t>
            </a:r>
          </a:p>
          <a:p>
            <a:pPr marL="0" indent="0" algn="ctr">
              <a:buNone/>
            </a:pPr>
            <a:r>
              <a:rPr lang="ar-SA" sz="2000" dirty="0" smtClean="0"/>
              <a:t>يمنع </a:t>
            </a:r>
            <a:r>
              <a:rPr lang="ar-SA" sz="2000" dirty="0" err="1"/>
              <a:t>إرتداء</a:t>
            </a:r>
            <a:r>
              <a:rPr lang="ar-SA" sz="2000" dirty="0"/>
              <a:t> ملابس بلون مختلف عن اللاعبين الآخرين (ماعدا </a:t>
            </a:r>
            <a:r>
              <a:rPr lang="ar-SA" sz="2000" dirty="0" smtClean="0"/>
              <a:t>اللاعبان</a:t>
            </a:r>
            <a:r>
              <a:rPr lang="ar-IQ" sz="2000" dirty="0" smtClean="0"/>
              <a:t> </a:t>
            </a:r>
            <a:r>
              <a:rPr lang="ar-SA" sz="2000" dirty="0" smtClean="0"/>
              <a:t>الح</a:t>
            </a:r>
            <a:r>
              <a:rPr lang="ar-IQ" sz="2000" dirty="0" smtClean="0"/>
              <a:t>ران</a:t>
            </a:r>
            <a:r>
              <a:rPr lang="ar-SA" sz="2000" dirty="0" smtClean="0"/>
              <a:t>) </a:t>
            </a:r>
            <a:r>
              <a:rPr lang="ar-SA" sz="2000" dirty="0"/>
              <a:t>أو بدون أرقام رسمية.</a:t>
            </a:r>
          </a:p>
          <a:p>
            <a:pPr marL="0" indent="0" algn="ctr">
              <a:buNone/>
            </a:pPr>
            <a:r>
              <a:rPr lang="ar-SA" sz="2000" b="1" dirty="0" smtClean="0"/>
              <a:t>تغيير </a:t>
            </a:r>
            <a:r>
              <a:rPr lang="ar-SA" sz="2000" b="1" dirty="0"/>
              <a:t>الأدوات</a:t>
            </a:r>
          </a:p>
          <a:p>
            <a:pPr marL="0" indent="0" algn="ctr">
              <a:buNone/>
            </a:pPr>
            <a:r>
              <a:rPr lang="ar-SA" sz="2000" dirty="0"/>
              <a:t>يحق للحكم الأول السماح للاعب أو أكثر: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اللعب حافي</a:t>
            </a:r>
            <a:r>
              <a:rPr lang="ar-IQ" sz="2000" dirty="0" smtClean="0"/>
              <a:t>/</a:t>
            </a:r>
            <a:r>
              <a:rPr lang="ar-SA" sz="2000" dirty="0" smtClean="0"/>
              <a:t>تغيير </a:t>
            </a:r>
            <a:r>
              <a:rPr lang="ar-SA" sz="2000" dirty="0"/>
              <a:t>الملابس المبتلة أو التالفة بين الأشواط أو بعد التبديل بشرط أن </a:t>
            </a:r>
            <a:r>
              <a:rPr lang="ar-SA" sz="2000" dirty="0" smtClean="0"/>
              <a:t>تكون</a:t>
            </a:r>
            <a:r>
              <a:rPr lang="ar-IQ" sz="2000" dirty="0" smtClean="0"/>
              <a:t> </a:t>
            </a:r>
            <a:r>
              <a:rPr lang="ar-SA" sz="2000" dirty="0" smtClean="0"/>
              <a:t>الملابس </a:t>
            </a:r>
            <a:r>
              <a:rPr lang="ar-SA" sz="2000" dirty="0"/>
              <a:t>الجديدة بنفس اللون والتصميم </a:t>
            </a:r>
            <a:r>
              <a:rPr lang="ar-SA" sz="2000" dirty="0" smtClean="0"/>
              <a:t>والرقم</a:t>
            </a:r>
            <a:r>
              <a:rPr lang="ar-IQ" sz="2000" dirty="0" smtClean="0"/>
              <a:t>/</a:t>
            </a:r>
            <a:r>
              <a:rPr lang="ar-SA" sz="2000" dirty="0" smtClean="0"/>
              <a:t>اللعب </a:t>
            </a:r>
            <a:r>
              <a:rPr lang="ar-SA" sz="2000" dirty="0"/>
              <a:t>ببدلات التدريب في الجو البارد، بشرط أن تكون بنفس اللون </a:t>
            </a:r>
            <a:r>
              <a:rPr lang="ar-SA" sz="2000" dirty="0" smtClean="0"/>
              <a:t>والتصميم</a:t>
            </a:r>
            <a:r>
              <a:rPr lang="ar-IQ" sz="2000" dirty="0" smtClean="0"/>
              <a:t> </a:t>
            </a:r>
            <a:r>
              <a:rPr lang="ar-SA" sz="2000" dirty="0" smtClean="0"/>
              <a:t>لجميع </a:t>
            </a:r>
            <a:r>
              <a:rPr lang="ar-SA" sz="2000" dirty="0"/>
              <a:t>أف</a:t>
            </a:r>
            <a:r>
              <a:rPr lang="ar-IQ" sz="2000" dirty="0"/>
              <a:t>راد</a:t>
            </a:r>
            <a:r>
              <a:rPr lang="ar-SA" sz="2000" dirty="0"/>
              <a:t> الفريق (ما عدا اللاعبان الح</a:t>
            </a:r>
            <a:r>
              <a:rPr lang="ar-IQ" sz="2000" dirty="0"/>
              <a:t>ران</a:t>
            </a:r>
            <a:r>
              <a:rPr lang="ar-SA" sz="2000" dirty="0"/>
              <a:t>) </a:t>
            </a:r>
            <a:r>
              <a:rPr lang="ar-SA" sz="2000" dirty="0" smtClean="0"/>
              <a:t>ومرقمة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4011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36024" y="365126"/>
            <a:ext cx="2238233" cy="713048"/>
          </a:xfrm>
        </p:spPr>
        <p:txBody>
          <a:bodyPr/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7340" y="1078173"/>
            <a:ext cx="10515600" cy="53772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 smtClean="0"/>
              <a:t>4.5 </a:t>
            </a:r>
            <a:r>
              <a:rPr lang="ar-SA" sz="2000" b="1" dirty="0"/>
              <a:t>الأشياء الممنوعة</a:t>
            </a:r>
          </a:p>
          <a:p>
            <a:pPr marL="0" indent="0" algn="ctr">
              <a:buNone/>
            </a:pPr>
            <a:r>
              <a:rPr lang="ar-SA" sz="2000" dirty="0" smtClean="0"/>
              <a:t>يمنع </a:t>
            </a:r>
            <a:r>
              <a:rPr lang="ar-SA" sz="2000" dirty="0" err="1"/>
              <a:t>إرتداء</a:t>
            </a:r>
            <a:r>
              <a:rPr lang="ar-SA" sz="2000" dirty="0"/>
              <a:t> الأشياء التي يمكن أن تسبب الإصابة أو تعطي ميزة </a:t>
            </a:r>
            <a:r>
              <a:rPr lang="ar-SA" sz="2000" dirty="0" err="1" smtClean="0"/>
              <a:t>إصطناعية</a:t>
            </a:r>
            <a:r>
              <a:rPr lang="ar-IQ" sz="2000" dirty="0" smtClean="0"/>
              <a:t> </a:t>
            </a:r>
            <a:r>
              <a:rPr lang="ar-SA" sz="2000" dirty="0" smtClean="0"/>
              <a:t>للاعب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للاعبين لبس </a:t>
            </a:r>
            <a:r>
              <a:rPr lang="ar-SA" sz="2000" dirty="0" err="1"/>
              <a:t>النظا</a:t>
            </a:r>
            <a:r>
              <a:rPr lang="ar-SA" sz="2000" dirty="0"/>
              <a:t> ا رت أو عدسات على مسئوليتهم الخاصة.</a:t>
            </a:r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ارتداء الضاغط للحماية أو المساعدة. (ضاغط طبي مبطن للحماية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الإصابة</a:t>
            </a:r>
            <a:r>
              <a:rPr lang="ar-SA" sz="2000" dirty="0"/>
              <a:t>).</a:t>
            </a:r>
          </a:p>
          <a:p>
            <a:pPr marL="0" indent="0" algn="ctr">
              <a:buNone/>
            </a:pPr>
            <a:r>
              <a:rPr lang="ar-SA" sz="2000" b="1" dirty="0"/>
              <a:t>لمسابقات الاتحاد الدولي للكرة الطائرة العالمية والرسمية للكبار، هذه </a:t>
            </a:r>
            <a:r>
              <a:rPr lang="ar-SA" sz="2000" b="1" dirty="0" smtClean="0"/>
              <a:t>الضواغط</a:t>
            </a:r>
            <a:r>
              <a:rPr lang="ar-IQ" sz="2000" b="1" dirty="0" smtClean="0"/>
              <a:t> </a:t>
            </a:r>
            <a:r>
              <a:rPr lang="ar-SA" sz="2000" b="1" dirty="0" smtClean="0"/>
              <a:t>يجب </a:t>
            </a:r>
            <a:r>
              <a:rPr lang="ar-SA" sz="2000" b="1" dirty="0"/>
              <a:t>أن تكون بنفس لون قطعة الملابس المقابلة، ويمكن أن تكون سوداء </a:t>
            </a:r>
            <a:r>
              <a:rPr lang="ar-SA" sz="2000" b="1" dirty="0" smtClean="0"/>
              <a:t>أو</a:t>
            </a:r>
            <a:r>
              <a:rPr lang="ar-IQ" sz="2000" b="1" dirty="0" smtClean="0"/>
              <a:t> </a:t>
            </a:r>
            <a:r>
              <a:rPr lang="ar-SA" sz="2000" b="1" dirty="0" smtClean="0"/>
              <a:t>بيضاء </a:t>
            </a:r>
            <a:r>
              <a:rPr lang="ar-SA" sz="2000" b="1" dirty="0"/>
              <a:t>أو ألوان محايدة (مختلفة).</a:t>
            </a:r>
          </a:p>
          <a:p>
            <a:pPr marL="0" indent="0" algn="ctr">
              <a:buNone/>
            </a:pPr>
            <a:r>
              <a:rPr lang="ar-SA" sz="2000" b="1" dirty="0" smtClean="0"/>
              <a:t>قادة </a:t>
            </a:r>
            <a:r>
              <a:rPr lang="ar-SA" sz="2000" b="1" dirty="0"/>
              <a:t>الفريق</a:t>
            </a:r>
          </a:p>
          <a:p>
            <a:pPr marL="0" indent="0" algn="ctr">
              <a:buNone/>
            </a:pPr>
            <a:r>
              <a:rPr lang="ar-SA" sz="2000" dirty="0"/>
              <a:t>يكون رئيس الفريق والمدرب كلاهما مسئولين عن سلوك </a:t>
            </a:r>
            <a:r>
              <a:rPr lang="ar-SA" sz="2000" dirty="0" err="1"/>
              <a:t>وٕانضباط</a:t>
            </a:r>
            <a:r>
              <a:rPr lang="ar-SA" sz="2000" dirty="0"/>
              <a:t> </a:t>
            </a:r>
            <a:r>
              <a:rPr lang="ar-SA" sz="2000" dirty="0" smtClean="0"/>
              <a:t>أعضاء</a:t>
            </a:r>
            <a:r>
              <a:rPr lang="ar-IQ" sz="2000" dirty="0" smtClean="0"/>
              <a:t> </a:t>
            </a:r>
            <a:r>
              <a:rPr lang="ar-SA" sz="2000" dirty="0" smtClean="0"/>
              <a:t>فريقهما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لا </a:t>
            </a:r>
            <a:r>
              <a:rPr lang="ar-SA" sz="2000" dirty="0"/>
              <a:t>يستطيع اللاعبان </a:t>
            </a:r>
            <a:r>
              <a:rPr lang="ar-SA" sz="2000" dirty="0" smtClean="0"/>
              <a:t>الح</a:t>
            </a:r>
            <a:r>
              <a:rPr lang="ar-IQ" sz="2000" dirty="0" smtClean="0"/>
              <a:t>ران</a:t>
            </a:r>
            <a:r>
              <a:rPr lang="ar-SA" sz="2000" dirty="0" smtClean="0"/>
              <a:t> </a:t>
            </a:r>
            <a:r>
              <a:rPr lang="ar-SA" sz="2000" dirty="0"/>
              <a:t>أن يكونا رئيساً للفريق</a:t>
            </a:r>
          </a:p>
          <a:p>
            <a:pPr marL="0" indent="0" algn="ctr">
              <a:buNone/>
            </a:pPr>
            <a:r>
              <a:rPr lang="ar-SA" sz="2000" b="1" dirty="0" smtClean="0"/>
              <a:t>رئيس </a:t>
            </a:r>
            <a:r>
              <a:rPr lang="ar-SA" sz="2000" b="1" dirty="0"/>
              <a:t>الفريق</a:t>
            </a:r>
          </a:p>
          <a:p>
            <a:pPr marL="0" indent="0" algn="ctr">
              <a:buNone/>
            </a:pPr>
            <a:r>
              <a:rPr lang="ar-SA" sz="2000" b="1" dirty="0" smtClean="0"/>
              <a:t>قبل </a:t>
            </a:r>
            <a:r>
              <a:rPr lang="ar-SA" sz="2000" b="1" dirty="0" err="1" smtClean="0"/>
              <a:t>المبا</a:t>
            </a:r>
            <a:r>
              <a:rPr lang="ar-IQ" sz="2000" b="1" dirty="0" err="1" smtClean="0"/>
              <a:t>راة</a:t>
            </a:r>
            <a:r>
              <a:rPr lang="ar-SA" sz="2000" b="1" dirty="0" smtClean="0"/>
              <a:t> </a:t>
            </a:r>
            <a:r>
              <a:rPr lang="ar-SA" sz="2000" dirty="0"/>
              <a:t>يوقع رئيس الفريق على </a:t>
            </a:r>
            <a:r>
              <a:rPr lang="ar-SA" sz="2000" dirty="0" err="1"/>
              <a:t>إستمارة</a:t>
            </a:r>
            <a:r>
              <a:rPr lang="ar-SA" sz="2000" dirty="0"/>
              <a:t> التسجيل ويمثل فريقه في القرعة. </a:t>
            </a:r>
          </a:p>
          <a:p>
            <a:pPr marL="0" indent="0" algn="ctr">
              <a:buNone/>
            </a:pPr>
            <a:r>
              <a:rPr lang="ar-SA" sz="2000" b="1" dirty="0" smtClean="0"/>
              <a:t>أثناء </a:t>
            </a:r>
            <a:r>
              <a:rPr lang="ar-SA" sz="2000" b="1" dirty="0"/>
              <a:t>المباراة </a:t>
            </a:r>
            <a:r>
              <a:rPr lang="ar-SA" sz="2000" dirty="0"/>
              <a:t>وتواجده في الملعب، يكون رئيس الفريق رئيساً للشوط، وعندما </a:t>
            </a:r>
            <a:r>
              <a:rPr lang="ar-SA" sz="2000" dirty="0" smtClean="0"/>
              <a:t>لا</a:t>
            </a:r>
            <a:r>
              <a:rPr lang="ar-IQ" sz="2000" dirty="0" smtClean="0"/>
              <a:t> </a:t>
            </a:r>
            <a:r>
              <a:rPr lang="ar-SA" sz="2000" dirty="0" smtClean="0"/>
              <a:t>يتواجد </a:t>
            </a:r>
            <a:r>
              <a:rPr lang="ar-SA" sz="2000" dirty="0"/>
              <a:t>رئيس الفريق في الملعب، يجب على المدرب أو رئيس الفريق </a:t>
            </a:r>
            <a:r>
              <a:rPr lang="ar-SA" sz="2000" dirty="0" smtClean="0"/>
              <a:t>تعيين</a:t>
            </a:r>
            <a:r>
              <a:rPr lang="ar-IQ" sz="2000" dirty="0" smtClean="0"/>
              <a:t> </a:t>
            </a:r>
            <a:r>
              <a:rPr lang="ar-SA" sz="2000" dirty="0" smtClean="0"/>
              <a:t>لاعبا </a:t>
            </a:r>
            <a:r>
              <a:rPr lang="ar-SA" sz="2000" dirty="0"/>
              <a:t>آخر في الملعب بخلاف اللاعب الحر، ليواصل القيام بدور رئيس الشوط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ويستمر </a:t>
            </a:r>
            <a:r>
              <a:rPr lang="ar-SA" sz="2000" dirty="0"/>
              <a:t>رئيس الشوط هذا بمسئولياته لحين </a:t>
            </a:r>
            <a:r>
              <a:rPr lang="ar-SA" sz="2000" dirty="0" err="1"/>
              <a:t>إستبداله</a:t>
            </a:r>
            <a:r>
              <a:rPr lang="ar-SA" sz="2000" dirty="0"/>
              <a:t> أو عودة رئيس الفريق </a:t>
            </a:r>
            <a:r>
              <a:rPr lang="ar-SA" sz="2000" dirty="0" smtClean="0"/>
              <a:t>إلى</a:t>
            </a:r>
            <a:r>
              <a:rPr lang="ar-IQ" sz="2000" dirty="0" smtClean="0"/>
              <a:t> </a:t>
            </a:r>
            <a:r>
              <a:rPr lang="ar-SA" sz="2000" dirty="0" smtClean="0"/>
              <a:t>اللعب </a:t>
            </a:r>
            <a:r>
              <a:rPr lang="ar-SA" sz="2000" dirty="0"/>
              <a:t>أو </a:t>
            </a:r>
            <a:r>
              <a:rPr lang="ar-SA" sz="2000" dirty="0" err="1"/>
              <a:t>بإنتهاء</a:t>
            </a:r>
            <a:r>
              <a:rPr lang="ar-SA" sz="2000" dirty="0"/>
              <a:t> الشوط</a:t>
            </a:r>
          </a:p>
          <a:p>
            <a:pPr marL="0" indent="0" algn="ctr">
              <a:buNone/>
            </a:pPr>
            <a:endParaRPr lang="ar-SA" sz="2000" dirty="0"/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2426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31808" y="365126"/>
            <a:ext cx="2033517" cy="49468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68991"/>
            <a:ext cx="10515600" cy="52079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>
                <a:cs typeface="+mj-cs"/>
              </a:rPr>
              <a:t>عندما تكون الكرة خارج اللعب، يكون رئيس الشوط هو الوحيد </a:t>
            </a:r>
            <a:r>
              <a:rPr lang="ar-SA" sz="2000" dirty="0" smtClean="0">
                <a:cs typeface="+mj-cs"/>
              </a:rPr>
              <a:t>المخول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بالتحدث </a:t>
            </a:r>
            <a:r>
              <a:rPr lang="ar-SA" sz="2000" dirty="0">
                <a:cs typeface="+mj-cs"/>
              </a:rPr>
              <a:t>مع الحكام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يطلب </a:t>
            </a:r>
            <a:r>
              <a:rPr lang="ar-SA" sz="2000" dirty="0">
                <a:cs typeface="+mj-cs"/>
              </a:rPr>
              <a:t>إيضاحا حول تطبيق أو تفسير القواعد، ويقدم أيضا طلبات أو </a:t>
            </a:r>
            <a:r>
              <a:rPr lang="ar-SA" sz="2000" dirty="0" smtClean="0">
                <a:cs typeface="+mj-cs"/>
              </a:rPr>
              <a:t>أسئلة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زملائه</a:t>
            </a:r>
            <a:r>
              <a:rPr lang="ar-SA" sz="2000" dirty="0">
                <a:cs typeface="+mj-cs"/>
              </a:rPr>
              <a:t>، </a:t>
            </a:r>
            <a:r>
              <a:rPr lang="ar-SA" sz="2000" dirty="0" err="1">
                <a:cs typeface="+mj-cs"/>
              </a:rPr>
              <a:t>وٕاذا</a:t>
            </a:r>
            <a:r>
              <a:rPr lang="ar-SA" sz="2000" dirty="0">
                <a:cs typeface="+mj-cs"/>
              </a:rPr>
              <a:t> لم يقتنع رئيس الشوط بإيضاح الحكم الأول ، يحق له أن </a:t>
            </a:r>
            <a:r>
              <a:rPr lang="ar-SA" sz="2000" dirty="0" smtClean="0">
                <a:cs typeface="+mj-cs"/>
              </a:rPr>
              <a:t>يقرر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err="1" smtClean="0">
                <a:cs typeface="+mj-cs"/>
              </a:rPr>
              <a:t>الإحتجاج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ضد مثل هذا </a:t>
            </a:r>
            <a:r>
              <a:rPr lang="ar-SA" sz="2000" dirty="0" smtClean="0">
                <a:cs typeface="+mj-cs"/>
              </a:rPr>
              <a:t>الق</a:t>
            </a:r>
            <a:r>
              <a:rPr lang="ar-IQ" sz="2000" dirty="0" smtClean="0">
                <a:cs typeface="+mj-cs"/>
              </a:rPr>
              <a:t>رار</a:t>
            </a:r>
            <a:r>
              <a:rPr lang="ar-SA" sz="2000" dirty="0" smtClean="0">
                <a:cs typeface="+mj-cs"/>
              </a:rPr>
              <a:t>، </a:t>
            </a:r>
            <a:r>
              <a:rPr lang="ar-SA" sz="2000" dirty="0">
                <a:cs typeface="+mj-cs"/>
              </a:rPr>
              <a:t>ويشير للحكم الأول </a:t>
            </a:r>
            <a:r>
              <a:rPr lang="ar-SA" sz="2000" dirty="0" smtClean="0">
                <a:cs typeface="+mj-cs"/>
              </a:rPr>
              <a:t>فو</a:t>
            </a:r>
            <a:r>
              <a:rPr lang="ar-IQ" sz="2000" dirty="0" smtClean="0">
                <a:cs typeface="+mj-cs"/>
              </a:rPr>
              <a:t>ر</a:t>
            </a:r>
            <a:r>
              <a:rPr lang="ar-SA" sz="2000" dirty="0" smtClean="0">
                <a:cs typeface="+mj-cs"/>
              </a:rPr>
              <a:t>ا  </a:t>
            </a:r>
            <a:r>
              <a:rPr lang="ar-SA" sz="2000" dirty="0" err="1">
                <a:cs typeface="+mj-cs"/>
              </a:rPr>
              <a:t>إحتفاظه</a:t>
            </a:r>
            <a:r>
              <a:rPr lang="ar-SA" sz="2000" dirty="0">
                <a:cs typeface="+mj-cs"/>
              </a:rPr>
              <a:t> بحق </a:t>
            </a:r>
            <a:r>
              <a:rPr lang="ar-SA" sz="2000" dirty="0" smtClean="0">
                <a:cs typeface="+mj-cs"/>
              </a:rPr>
              <a:t>تسجيل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err="1" smtClean="0">
                <a:cs typeface="+mj-cs"/>
              </a:rPr>
              <a:t>إحتجاج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رسمي على </a:t>
            </a:r>
            <a:r>
              <a:rPr lang="ar-SA" sz="2000" dirty="0" err="1">
                <a:cs typeface="+mj-cs"/>
              </a:rPr>
              <a:t>إستمارة</a:t>
            </a:r>
            <a:r>
              <a:rPr lang="ar-SA" sz="2000" dirty="0">
                <a:cs typeface="+mj-cs"/>
              </a:rPr>
              <a:t> التسجيل عند نهاية </a:t>
            </a:r>
            <a:r>
              <a:rPr lang="ar-SA" sz="2000" dirty="0" err="1" smtClean="0">
                <a:cs typeface="+mj-cs"/>
              </a:rPr>
              <a:t>المبا</a:t>
            </a:r>
            <a:r>
              <a:rPr lang="ar-IQ" sz="2000" dirty="0" err="1" smtClean="0">
                <a:cs typeface="+mj-cs"/>
              </a:rPr>
              <a:t>راة</a:t>
            </a:r>
            <a:r>
              <a:rPr lang="ar-IQ" sz="2000" dirty="0">
                <a:cs typeface="+mj-cs"/>
              </a:rPr>
              <a:t>.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يطلب </a:t>
            </a:r>
            <a:r>
              <a:rPr lang="ar-SA" sz="2000" dirty="0">
                <a:cs typeface="+mj-cs"/>
              </a:rPr>
              <a:t>السماح ب: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تغيير </a:t>
            </a:r>
            <a:r>
              <a:rPr lang="ar-SA" sz="2000" dirty="0">
                <a:cs typeface="+mj-cs"/>
              </a:rPr>
              <a:t>كل أو جزء من </a:t>
            </a:r>
            <a:r>
              <a:rPr lang="ar-SA" sz="2000" dirty="0" smtClean="0">
                <a:cs typeface="+mj-cs"/>
              </a:rPr>
              <a:t>الأدوات</a:t>
            </a:r>
            <a:r>
              <a:rPr lang="ar-IQ" sz="2000" dirty="0" smtClean="0">
                <a:cs typeface="+mj-cs"/>
              </a:rPr>
              <a:t>/</a:t>
            </a:r>
            <a:r>
              <a:rPr lang="ar-SA" sz="2000" dirty="0" smtClean="0">
                <a:cs typeface="+mj-cs"/>
              </a:rPr>
              <a:t>التحقق من م</a:t>
            </a:r>
            <a:r>
              <a:rPr lang="ar-IQ" sz="2000" dirty="0" smtClean="0">
                <a:cs typeface="+mj-cs"/>
              </a:rPr>
              <a:t>راكز</a:t>
            </a:r>
            <a:r>
              <a:rPr lang="ar-SA" sz="2000" dirty="0" smtClean="0">
                <a:cs typeface="+mj-cs"/>
              </a:rPr>
              <a:t> الفريقين</a:t>
            </a:r>
            <a:r>
              <a:rPr lang="ar-IQ" sz="2000" dirty="0" smtClean="0">
                <a:cs typeface="+mj-cs"/>
              </a:rPr>
              <a:t>/</a:t>
            </a:r>
            <a:r>
              <a:rPr lang="ar-SA" sz="2000" dirty="0" smtClean="0">
                <a:cs typeface="+mj-cs"/>
              </a:rPr>
              <a:t>فحص </a:t>
            </a:r>
            <a:r>
              <a:rPr lang="ar-SA" sz="2000" dirty="0">
                <a:cs typeface="+mj-cs"/>
              </a:rPr>
              <a:t>الأرضية والشبكة والكرة.. </a:t>
            </a:r>
            <a:r>
              <a:rPr lang="ar-SA" sz="2000" dirty="0" smtClean="0">
                <a:cs typeface="+mj-cs"/>
              </a:rPr>
              <a:t>إلخ</a:t>
            </a:r>
            <a:r>
              <a:rPr lang="ar-IQ" sz="2000" dirty="0" smtClean="0">
                <a:cs typeface="+mj-cs"/>
              </a:rPr>
              <a:t>/</a:t>
            </a:r>
            <a:r>
              <a:rPr lang="ar-SA" sz="2000" dirty="0" smtClean="0">
                <a:cs typeface="+mj-cs"/>
              </a:rPr>
              <a:t>يطلب </a:t>
            </a:r>
            <a:r>
              <a:rPr lang="ar-SA" sz="2000" dirty="0">
                <a:cs typeface="+mj-cs"/>
              </a:rPr>
              <a:t>الأوقات المستقطعة والتبديلات في حالة غياب المدرب. </a:t>
            </a: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عند </a:t>
            </a:r>
            <a:r>
              <a:rPr lang="ar-SA" sz="2000" dirty="0">
                <a:cs typeface="+mj-cs"/>
              </a:rPr>
              <a:t>نهاية </a:t>
            </a:r>
            <a:r>
              <a:rPr lang="ar-SA" sz="2000" dirty="0" err="1" smtClean="0">
                <a:cs typeface="+mj-cs"/>
              </a:rPr>
              <a:t>المبا</a:t>
            </a:r>
            <a:r>
              <a:rPr lang="ar-IQ" sz="2000" dirty="0" err="1" smtClean="0">
                <a:cs typeface="+mj-cs"/>
              </a:rPr>
              <a:t>راة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يقوم رئيس الفريق</a:t>
            </a:r>
            <a:r>
              <a:rPr lang="ar-SA" sz="2000" dirty="0" smtClean="0">
                <a:cs typeface="+mj-cs"/>
              </a:rPr>
              <a:t>: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يشكر </a:t>
            </a:r>
            <a:r>
              <a:rPr lang="ar-SA" sz="2000" dirty="0">
                <a:cs typeface="+mj-cs"/>
              </a:rPr>
              <a:t>الحكام ويوقع على </a:t>
            </a:r>
            <a:r>
              <a:rPr lang="ar-SA" sz="2000" dirty="0" err="1">
                <a:cs typeface="+mj-cs"/>
              </a:rPr>
              <a:t>إستمارة</a:t>
            </a:r>
            <a:r>
              <a:rPr lang="ar-SA" sz="2000" dirty="0">
                <a:cs typeface="+mj-cs"/>
              </a:rPr>
              <a:t> التسجيل </a:t>
            </a:r>
            <a:r>
              <a:rPr lang="ar-SA" sz="2000" dirty="0" err="1" smtClean="0">
                <a:cs typeface="+mj-cs"/>
              </a:rPr>
              <a:t>لإق</a:t>
            </a:r>
            <a:r>
              <a:rPr lang="ar-IQ" sz="2000" dirty="0" smtClean="0">
                <a:cs typeface="+mj-cs"/>
              </a:rPr>
              <a:t>رار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ما جاء بها</a:t>
            </a:r>
            <a:r>
              <a:rPr lang="ar-SA" sz="2000" dirty="0" smtClean="0">
                <a:cs typeface="+mj-cs"/>
              </a:rPr>
              <a:t>.</a:t>
            </a:r>
            <a:r>
              <a:rPr lang="ar-IQ" sz="2000" dirty="0" smtClean="0">
                <a:cs typeface="+mj-cs"/>
              </a:rPr>
              <a:t>/</a:t>
            </a:r>
            <a:r>
              <a:rPr lang="ar-SA" sz="2000" dirty="0" smtClean="0">
                <a:cs typeface="+mj-cs"/>
              </a:rPr>
              <a:t>عند </a:t>
            </a:r>
            <a:r>
              <a:rPr lang="ar-SA" sz="2000" dirty="0">
                <a:cs typeface="+mj-cs"/>
              </a:rPr>
              <a:t>الاشعار في الوقت المحدد للحكم الأول، يجوز التأكيد والتسجيل </a:t>
            </a:r>
            <a:r>
              <a:rPr lang="ar-SA" sz="2000" dirty="0" smtClean="0">
                <a:cs typeface="+mj-cs"/>
              </a:rPr>
              <a:t>على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استمارة </a:t>
            </a:r>
            <a:r>
              <a:rPr lang="ar-SA" sz="2000" dirty="0">
                <a:cs typeface="+mj-cs"/>
              </a:rPr>
              <a:t>التسجيل </a:t>
            </a:r>
            <a:r>
              <a:rPr lang="ar-SA" sz="2000" dirty="0" err="1">
                <a:cs typeface="+mj-cs"/>
              </a:rPr>
              <a:t>إحتجاج</a:t>
            </a:r>
            <a:r>
              <a:rPr lang="ar-SA" sz="2000" dirty="0">
                <a:cs typeface="+mj-cs"/>
              </a:rPr>
              <a:t> اً </a:t>
            </a:r>
            <a:r>
              <a:rPr lang="ar-SA" sz="2000" dirty="0" smtClean="0">
                <a:cs typeface="+mj-cs"/>
              </a:rPr>
              <a:t>رسمياً </a:t>
            </a:r>
            <a:r>
              <a:rPr lang="ar-SA" sz="2000" dirty="0">
                <a:cs typeface="+mj-cs"/>
              </a:rPr>
              <a:t>بخصوص تطبيق الحكم أو تفسيره </a:t>
            </a:r>
            <a:r>
              <a:rPr lang="ar-SA" sz="2000" dirty="0" smtClean="0">
                <a:cs typeface="+mj-cs"/>
              </a:rPr>
              <a:t>للقواعد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المدرب</a:t>
            </a:r>
            <a:endParaRPr lang="ar-SA" sz="2000" b="1" dirty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على </a:t>
            </a:r>
            <a:r>
              <a:rPr lang="ar-SA" sz="2000" dirty="0">
                <a:cs typeface="+mj-cs"/>
              </a:rPr>
              <a:t>مدى فترة </a:t>
            </a:r>
            <a:r>
              <a:rPr lang="ar-SA" sz="2000" dirty="0" err="1">
                <a:cs typeface="+mj-cs"/>
              </a:rPr>
              <a:t>المبا</a:t>
            </a:r>
            <a:r>
              <a:rPr lang="ar-SA" sz="2000" dirty="0">
                <a:cs typeface="+mj-cs"/>
              </a:rPr>
              <a:t> ا </a:t>
            </a:r>
            <a:r>
              <a:rPr lang="ar-SA" sz="2000" dirty="0" err="1">
                <a:cs typeface="+mj-cs"/>
              </a:rPr>
              <a:t>رة</a:t>
            </a:r>
            <a:r>
              <a:rPr lang="ar-SA" sz="2000" dirty="0">
                <a:cs typeface="+mj-cs"/>
              </a:rPr>
              <a:t>، يقوم المدرب بتوجيه تحركات فريقه من خارج الملعب</a:t>
            </a:r>
            <a:r>
              <a:rPr lang="ar-SA" sz="2000" dirty="0" smtClean="0">
                <a:cs typeface="+mj-cs"/>
              </a:rPr>
              <a:t>،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ويختار </a:t>
            </a:r>
            <a:r>
              <a:rPr lang="ar-SA" sz="2000" dirty="0">
                <a:cs typeface="+mj-cs"/>
              </a:rPr>
              <a:t>ترتيب الدو ا رن الأساسي والبدلاء ويطلب الأوقات المستقطعة، في </a:t>
            </a:r>
            <a:r>
              <a:rPr lang="ar-SA" sz="2000" dirty="0" smtClean="0">
                <a:cs typeface="+mj-cs"/>
              </a:rPr>
              <a:t>هذه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المهمات </a:t>
            </a:r>
            <a:r>
              <a:rPr lang="ar-SA" sz="2000" dirty="0">
                <a:cs typeface="+mj-cs"/>
              </a:rPr>
              <a:t>يكون ارتباطه مع الرسميين هو الحكم الثاني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dirty="0" smtClean="0">
                <a:cs typeface="+mj-cs"/>
              </a:rPr>
              <a:t>قبل </a:t>
            </a:r>
            <a:r>
              <a:rPr lang="ar-SA" sz="2000" dirty="0" err="1" smtClean="0">
                <a:cs typeface="+mj-cs"/>
              </a:rPr>
              <a:t>المبا</a:t>
            </a:r>
            <a:r>
              <a:rPr lang="ar-IQ" sz="2000" dirty="0" err="1" smtClean="0">
                <a:cs typeface="+mj-cs"/>
              </a:rPr>
              <a:t>راة</a:t>
            </a:r>
            <a:r>
              <a:rPr lang="ar-SA" sz="2000" dirty="0" smtClean="0">
                <a:cs typeface="+mj-cs"/>
              </a:rPr>
              <a:t>، </a:t>
            </a:r>
            <a:r>
              <a:rPr lang="ar-SA" sz="2000" dirty="0">
                <a:cs typeface="+mj-cs"/>
              </a:rPr>
              <a:t>يسجل المدرب أو يتأكد من أسماء وأرقام لاعبيه وقائمة </a:t>
            </a:r>
            <a:r>
              <a:rPr lang="ar-SA" sz="2000" dirty="0" smtClean="0">
                <a:cs typeface="+mj-cs"/>
              </a:rPr>
              <a:t>الفريق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على </a:t>
            </a:r>
            <a:r>
              <a:rPr lang="ar-SA" sz="2000" dirty="0" err="1">
                <a:cs typeface="+mj-cs"/>
              </a:rPr>
              <a:t>إستمارة</a:t>
            </a:r>
            <a:r>
              <a:rPr lang="ar-SA" sz="2000" dirty="0">
                <a:cs typeface="+mj-cs"/>
              </a:rPr>
              <a:t> التسجيل ثم التوقيع عليها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29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603</Words>
  <Application>Microsoft Office PowerPoint</Application>
  <PresentationFormat>ملء الشاشة</PresentationFormat>
  <Paragraphs>34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المشاركون</vt:lpstr>
      <vt:lpstr>المشاركون</vt:lpstr>
      <vt:lpstr>المشاركون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DR.Ahmed Saker 2O14</cp:lastModifiedBy>
  <cp:revision>3</cp:revision>
  <dcterms:created xsi:type="dcterms:W3CDTF">2018-12-12T05:47:07Z</dcterms:created>
  <dcterms:modified xsi:type="dcterms:W3CDTF">2018-12-12T05:52:31Z</dcterms:modified>
</cp:coreProperties>
</file>